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4" r:id="rId4"/>
    <p:sldId id="257" r:id="rId5"/>
    <p:sldId id="258" r:id="rId6"/>
    <p:sldId id="269" r:id="rId7"/>
    <p:sldId id="259" r:id="rId8"/>
    <p:sldId id="260" r:id="rId9"/>
    <p:sldId id="273" r:id="rId10"/>
    <p:sldId id="274" r:id="rId11"/>
    <p:sldId id="275" r:id="rId12"/>
    <p:sldId id="278" r:id="rId13"/>
    <p:sldId id="280" r:id="rId14"/>
    <p:sldId id="261" r:id="rId15"/>
    <p:sldId id="267" r:id="rId16"/>
    <p:sldId id="262" r:id="rId17"/>
    <p:sldId id="276" r:id="rId18"/>
    <p:sldId id="270" r:id="rId19"/>
    <p:sldId id="271" r:id="rId20"/>
    <p:sldId id="279" r:id="rId21"/>
    <p:sldId id="282" r:id="rId22"/>
    <p:sldId id="283" r:id="rId23"/>
    <p:sldId id="284" r:id="rId24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723" autoAdjust="0"/>
  </p:normalViewPr>
  <p:slideViewPr>
    <p:cSldViewPr snapToGrid="0" snapToObjects="1"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71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26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71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9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1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75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9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6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7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2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5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F806-7863-7649-9601-36331D5FE993}" type="datetimeFigureOut">
              <a:rPr kumimoji="1" lang="zh-CN" altLang="en-US" smtClean="0"/>
              <a:t>2012-04-20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32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17</a:t>
            </a:r>
            <a:r>
              <a:rPr kumimoji="1" lang="zh-CN" altLang="en-US" dirty="0" smtClean="0"/>
              <a:t>趣自驾手机端设计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19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状态发布</a:t>
            </a:r>
            <a:endParaRPr kumimoji="1" lang="zh-CN" altLang="en-US" dirty="0"/>
          </a:p>
        </p:txBody>
      </p:sp>
      <p:pic>
        <p:nvPicPr>
          <p:cNvPr id="4" name="内容占位符 3" descr="IMG_0147_副本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4815840" y="1509078"/>
            <a:ext cx="3565525" cy="4525963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0"/>
            <a:ext cx="35114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状态发布时可拍照，或者选择相册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可以设置位置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可选择参与人，只能在团队成员中选取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可设置是否为私密状态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可设置同步到新浪或腾讯、人人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文字不限制为</a:t>
            </a:r>
            <a:r>
              <a:rPr kumimoji="1" lang="en-US" altLang="zh-CN" sz="1800" dirty="0" smtClean="0"/>
              <a:t>140</a:t>
            </a:r>
            <a:r>
              <a:rPr kumimoji="1" lang="zh-CN" altLang="en-US" sz="1800" dirty="0" smtClean="0"/>
              <a:t>个字，可适当放宽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219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11442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单击线路图可放大图片（或者直接进入</a:t>
            </a:r>
            <a:r>
              <a:rPr kumimoji="1" lang="en-US" altLang="zh-CN" dirty="0" err="1" smtClean="0"/>
              <a:t>google</a:t>
            </a:r>
            <a:r>
              <a:rPr kumimoji="1" lang="zh-CN" altLang="en-US" dirty="0" smtClean="0"/>
              <a:t>地图，标出线路）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单击日期可设置本次计划的开始日期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单击行程可进入行程设置页面查看详细和调整行程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单击成员进入成员设置页面，可编辑同行的成员，进入改行程的成员，可在自己的个人页面看到该次旅程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行程只能由创建者修改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311277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7" name="五边形 26"/>
          <p:cNvSpPr/>
          <p:nvPr/>
        </p:nvSpPr>
        <p:spPr>
          <a:xfrm>
            <a:off x="4827665" y="183541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28" name="五边形 27"/>
          <p:cNvSpPr/>
          <p:nvPr/>
        </p:nvSpPr>
        <p:spPr>
          <a:xfrm>
            <a:off x="4827665" y="375900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1" name="任意形状 30"/>
          <p:cNvSpPr/>
          <p:nvPr/>
        </p:nvSpPr>
        <p:spPr>
          <a:xfrm>
            <a:off x="6022415" y="1835415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22415" y="3759005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3" name="五边形 32"/>
          <p:cNvSpPr/>
          <p:nvPr/>
        </p:nvSpPr>
        <p:spPr>
          <a:xfrm>
            <a:off x="4847508" y="5300367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成员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22415" y="5322921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武林三粗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逗你玩儿</a:t>
            </a:r>
            <a:endParaRPr kumimoji="1" lang="en-US" altLang="zh-CN" dirty="0" smtClean="0"/>
          </a:p>
        </p:txBody>
      </p:sp>
      <p:sp>
        <p:nvSpPr>
          <p:cNvPr id="36" name="五边形 35"/>
          <p:cNvSpPr/>
          <p:nvPr/>
        </p:nvSpPr>
        <p:spPr>
          <a:xfrm>
            <a:off x="4847508" y="277792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日期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01788" y="2827531"/>
            <a:ext cx="1708540" cy="797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2012-04-15</a:t>
            </a:r>
            <a:r>
              <a:rPr kumimoji="1" lang="zh-CN" altLang="en-US" dirty="0" smtClean="0"/>
              <a:t>至</a:t>
            </a:r>
            <a:r>
              <a:rPr kumimoji="1" lang="en-US" altLang="zh-CN" dirty="0" smtClean="0"/>
              <a:t>2012-04-30</a:t>
            </a:r>
            <a:r>
              <a:rPr kumimoji="1" lang="zh-CN" altLang="en-US" dirty="0" smtClean="0"/>
              <a:t>，共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27198" y="1378572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285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5043871" y="1365224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编辑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行程编辑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5142625" y="1889362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5160445" y="2787379"/>
            <a:ext cx="742515" cy="280942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12" name="任意形状 11"/>
          <p:cNvSpPr/>
          <p:nvPr/>
        </p:nvSpPr>
        <p:spPr>
          <a:xfrm>
            <a:off x="6337375" y="1889362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67834" y="4515961"/>
            <a:ext cx="3080479" cy="1681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74080" y="2787379"/>
            <a:ext cx="2274233" cy="1622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/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7603135" y="4602480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五角星 20"/>
          <p:cNvSpPr/>
          <p:nvPr/>
        </p:nvSpPr>
        <p:spPr>
          <a:xfrm>
            <a:off x="5656440" y="4775200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5306906" y="4760118"/>
            <a:ext cx="359694" cy="436563"/>
          </a:xfrm>
        </p:spPr>
      </p:pic>
      <p:sp>
        <p:nvSpPr>
          <p:cNvPr id="23" name="矩形标注 22"/>
          <p:cNvSpPr/>
          <p:nvPr/>
        </p:nvSpPr>
        <p:spPr>
          <a:xfrm>
            <a:off x="5974080" y="4602480"/>
            <a:ext cx="1137920" cy="497840"/>
          </a:xfrm>
          <a:prstGeom prst="wedgeRectCallout">
            <a:avLst>
              <a:gd name="adj1" fmla="val -60119"/>
              <a:gd name="adj2" fmla="val 33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我觉得第一天住康定不好</a:t>
            </a:r>
            <a:endParaRPr kumimoji="1" lang="zh-CN" altLang="en-US" sz="1100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5781040" y="4571682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五角星 24"/>
          <p:cNvSpPr/>
          <p:nvPr/>
        </p:nvSpPr>
        <p:spPr>
          <a:xfrm>
            <a:off x="7490035" y="5369401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7681735" y="5349081"/>
            <a:ext cx="359694" cy="436563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6190574" y="5349081"/>
            <a:ext cx="1164917" cy="543719"/>
          </a:xfrm>
          <a:prstGeom prst="wedgeRoundRectCallout">
            <a:avLst>
              <a:gd name="adj1" fmla="val 78959"/>
              <a:gd name="adj2" fmla="val -18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你鸡儿痛，哪儿不好嘛，瓜货</a:t>
            </a:r>
            <a:endParaRPr kumimoji="1" lang="zh-CN" altLang="en-US" sz="1100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457200" y="1600200"/>
            <a:ext cx="4155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成员可以进入行程编辑区讨论行程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但行程的安排只能是创建人修改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点击行程，弹出列表，这个选项为预置的精确到乡镇的地点列表，但也可以用户自行在地图上标注</a:t>
            </a:r>
            <a:endParaRPr kumimoji="1" lang="en-US" altLang="zh-CN" sz="1800" dirty="0"/>
          </a:p>
          <a:p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32" name="圆角矩形 31"/>
          <p:cNvSpPr/>
          <p:nvPr/>
        </p:nvSpPr>
        <p:spPr>
          <a:xfrm>
            <a:off x="5984241" y="290576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D1</a:t>
            </a:r>
            <a:endParaRPr kumimoji="1" lang="en-US" altLang="zh-CN" sz="1400" dirty="0"/>
          </a:p>
        </p:txBody>
      </p:sp>
      <p:sp>
        <p:nvSpPr>
          <p:cNvPr id="34" name="圆角矩形 33"/>
          <p:cNvSpPr/>
          <p:nvPr/>
        </p:nvSpPr>
        <p:spPr>
          <a:xfrm>
            <a:off x="5984241" y="3313199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D2</a:t>
            </a:r>
            <a:endParaRPr kumimoji="1" lang="en-US" altLang="zh-CN" sz="1400" dirty="0"/>
          </a:p>
        </p:txBody>
      </p:sp>
      <p:sp>
        <p:nvSpPr>
          <p:cNvPr id="35" name="圆角矩形 34"/>
          <p:cNvSpPr/>
          <p:nvPr/>
        </p:nvSpPr>
        <p:spPr>
          <a:xfrm>
            <a:off x="5984241" y="3678982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D3</a:t>
            </a:r>
            <a:endParaRPr kumimoji="1" lang="en-US" altLang="zh-CN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5984241" y="403352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D4</a:t>
            </a:r>
            <a:endParaRPr kumimoji="1" lang="en-US" altLang="zh-CN" sz="1400" dirty="0"/>
          </a:p>
        </p:txBody>
      </p:sp>
      <p:sp>
        <p:nvSpPr>
          <p:cNvPr id="37" name="圆角矩形 36"/>
          <p:cNvSpPr/>
          <p:nvPr/>
        </p:nvSpPr>
        <p:spPr>
          <a:xfrm>
            <a:off x="6614161" y="290576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成都</a:t>
            </a:r>
            <a:endParaRPr kumimoji="1" lang="en-US" altLang="zh-CN" sz="1400" dirty="0"/>
          </a:p>
        </p:txBody>
      </p:sp>
      <p:sp>
        <p:nvSpPr>
          <p:cNvPr id="38" name="圆角矩形 37"/>
          <p:cNvSpPr/>
          <p:nvPr/>
        </p:nvSpPr>
        <p:spPr>
          <a:xfrm>
            <a:off x="7490035" y="2905760"/>
            <a:ext cx="730181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康定</a:t>
            </a:r>
            <a:endParaRPr kumimoji="1" lang="en-US" altLang="zh-CN" sz="1400" dirty="0"/>
          </a:p>
        </p:txBody>
      </p:sp>
      <p:sp>
        <p:nvSpPr>
          <p:cNvPr id="39" name="矩形 38"/>
          <p:cNvSpPr/>
          <p:nvPr/>
        </p:nvSpPr>
        <p:spPr>
          <a:xfrm>
            <a:off x="7490035" y="3169920"/>
            <a:ext cx="741329" cy="1239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雅安</a:t>
            </a:r>
            <a:endParaRPr kumimoji="1" lang="en-US" altLang="zh-CN" dirty="0" smtClean="0"/>
          </a:p>
          <a:p>
            <a:r>
              <a:rPr kumimoji="1" lang="zh-CN" altLang="en-US" dirty="0" smtClean="0"/>
              <a:t>天水</a:t>
            </a:r>
            <a:endParaRPr kumimoji="1" lang="en-US" altLang="zh-CN" dirty="0" smtClean="0"/>
          </a:p>
          <a:p>
            <a:r>
              <a:rPr kumimoji="1" lang="zh-CN" altLang="en-US" dirty="0" smtClean="0"/>
              <a:t>泸定</a:t>
            </a:r>
            <a:endParaRPr kumimoji="1" lang="en-US" altLang="zh-CN" dirty="0" smtClean="0"/>
          </a:p>
          <a:p>
            <a:r>
              <a:rPr kumimoji="1" lang="zh-CN" altLang="en-US" dirty="0" smtClean="0"/>
              <a:t>康定</a:t>
            </a:r>
            <a:endParaRPr kumimoji="1" lang="zh-CN" altLang="en-US" dirty="0"/>
          </a:p>
        </p:txBody>
      </p:sp>
      <p:sp>
        <p:nvSpPr>
          <p:cNvPr id="40" name="框架 39"/>
          <p:cNvSpPr/>
          <p:nvPr/>
        </p:nvSpPr>
        <p:spPr>
          <a:xfrm>
            <a:off x="7490035" y="4048314"/>
            <a:ext cx="730181" cy="36112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614161" y="332232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6634131" y="3710501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3" name="圆角矩形 42"/>
          <p:cNvSpPr/>
          <p:nvPr/>
        </p:nvSpPr>
        <p:spPr>
          <a:xfrm>
            <a:off x="6643941" y="4048314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4" name="圆角矩形 43"/>
          <p:cNvSpPr/>
          <p:nvPr/>
        </p:nvSpPr>
        <p:spPr>
          <a:xfrm>
            <a:off x="7725209" y="1417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5143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成员编辑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5544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成员可邀请（只能邀请互相关注的人），</a:t>
            </a:r>
            <a:r>
              <a:rPr kumimoji="1" lang="zh-CN" altLang="en-US" sz="1800" dirty="0"/>
              <a:t>也可以自行申请加入，需创建者</a:t>
            </a:r>
            <a:r>
              <a:rPr kumimoji="1" lang="zh-CN" altLang="en-US" sz="1800" dirty="0" smtClean="0"/>
              <a:t>批准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被邀请的成员将会收到一封私信，可以选择接受或者拒绝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grpSp>
        <p:nvGrpSpPr>
          <p:cNvPr id="10" name="组 9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1" name="矩形 10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邀请成员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14" name="圆角矩形 13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9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0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1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29" name="矩形 28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2" name="矩形 31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7719009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8695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5054031" y="1608912"/>
            <a:ext cx="3328816" cy="4964636"/>
            <a:chOff x="4650602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川藏南线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8" name="直线箭头连接符 17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四角星 18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0" name="四角星 19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四角星 2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9" name="图片 8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0" name="矩形标注 9"/>
            <p:cNvSpPr/>
            <p:nvPr/>
          </p:nvSpPr>
          <p:spPr>
            <a:xfrm>
              <a:off x="5467934" y="2618427"/>
              <a:ext cx="2370896" cy="1618698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pic>
          <p:nvPicPr>
            <p:cNvPr id="13" name="图片 12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重走川藏路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旅程列表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36504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旅程列表为具体线路下的所有正在进行的旅程</a:t>
            </a:r>
            <a:endParaRPr kumimoji="1" lang="en-US" altLang="zh-CN" dirty="0" smtClean="0"/>
          </a:p>
          <a:p>
            <a:r>
              <a:rPr kumimoji="1" lang="en-US" altLang="en-US" dirty="0" smtClean="0"/>
              <a:t>单击内容区，进入该旅程的状态详情（个人页面，如果用户为该旅程的成员，那么可以发布</a:t>
            </a:r>
            <a:r>
              <a:rPr kumimoji="1" lang="zh-CN" altLang="en-US" dirty="0" smtClean="0"/>
              <a:t>新的状态，否则</a:t>
            </a:r>
            <a:r>
              <a:rPr kumimoji="1" lang="en-US" altLang="en-US" dirty="0" smtClean="0"/>
              <a:t>只能查看和评论）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单击回忆按钮，进入该线路所有以往的旅程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400898" y="212344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778541" y="2122510"/>
            <a:ext cx="525986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搜索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7503494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回忆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38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线路列表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38855" cy="4525963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显示所有线路的列表，按热门程度倒序排列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可根据关键字搜索感兴趣的线路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可以关注该条线路，被关注的线路将在首页显示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单击线路名可进入线路详情页面</a:t>
            </a:r>
            <a:endParaRPr kumimoji="1" lang="en-US" altLang="zh-CN" dirty="0" smtClean="0"/>
          </a:p>
          <a:p>
            <a:r>
              <a:rPr kumimoji="1" lang="en-US" altLang="en-US" dirty="0" smtClean="0"/>
              <a:t>关</a:t>
            </a:r>
            <a:r>
              <a:rPr kumimoji="1" lang="en-US" altLang="en-US" dirty="0"/>
              <a:t>注分</a:t>
            </a:r>
            <a:r>
              <a:rPr kumimoji="1" lang="en-US" altLang="en-US" dirty="0" smtClean="0"/>
              <a:t>为</a:t>
            </a:r>
            <a:r>
              <a:rPr kumimoji="1" lang="zh-CN" altLang="en-US" dirty="0" smtClean="0"/>
              <a:t>三个</a:t>
            </a:r>
            <a:r>
              <a:rPr kumimoji="1" lang="en-US" altLang="en-US" dirty="0" smtClean="0"/>
              <a:t>层</a:t>
            </a:r>
            <a:r>
              <a:rPr kumimoji="1" lang="en-US" altLang="en-US" dirty="0"/>
              <a:t>次，</a:t>
            </a:r>
          </a:p>
          <a:p>
            <a:pPr lvl="1"/>
            <a:r>
              <a:rPr kumimoji="1" lang="en-US" altLang="en-US" dirty="0"/>
              <a:t>线路：关注该线路后</a:t>
            </a:r>
            <a:r>
              <a:rPr kumimoji="1" lang="en-US" altLang="en-US" dirty="0" smtClean="0"/>
              <a:t>，</a:t>
            </a:r>
            <a:r>
              <a:rPr kumimoji="1" lang="zh-CN" altLang="en-US" dirty="0" smtClean="0"/>
              <a:t>可以看到该线路的所有旅程</a:t>
            </a:r>
            <a:endParaRPr kumimoji="1" lang="en-US" altLang="en-US" dirty="0" smtClean="0"/>
          </a:p>
          <a:p>
            <a:pPr lvl="1"/>
            <a:r>
              <a:rPr kumimoji="1" lang="zh-CN" altLang="en-US" dirty="0" smtClean="0"/>
              <a:t>旅程：关注线路中具体的旅程，则可以在首页中显示旅程的状态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人：关注人后，该人的所有公开动态都可以看到，并可以切换到该人所参与的旅程的所有动态。</a:t>
            </a:r>
          </a:p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号，可以为该线路加分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75112" y="2231558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1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1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5933120" y="2871587"/>
            <a:ext cx="2083538" cy="560394"/>
            <a:chOff x="5933120" y="2877136"/>
            <a:chExt cx="2083538" cy="560394"/>
          </a:xfrm>
        </p:grpSpPr>
        <p:sp>
          <p:nvSpPr>
            <p:cNvPr id="17" name="矩形 16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933120" y="3589929"/>
            <a:ext cx="2083538" cy="560394"/>
            <a:chOff x="5933120" y="2877136"/>
            <a:chExt cx="2083538" cy="560394"/>
          </a:xfrm>
        </p:grpSpPr>
        <p:sp>
          <p:nvSpPr>
            <p:cNvPr id="20" name="矩形 19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川藏北线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933120" y="4292307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青海湖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5001091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张家界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0" name="正偏差 29"/>
          <p:cNvSpPr/>
          <p:nvPr/>
        </p:nvSpPr>
        <p:spPr>
          <a:xfrm>
            <a:off x="7181878" y="314866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偏差 30"/>
          <p:cNvSpPr/>
          <p:nvPr/>
        </p:nvSpPr>
        <p:spPr>
          <a:xfrm>
            <a:off x="7233571" y="3870454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偏差 31"/>
          <p:cNvSpPr/>
          <p:nvPr/>
        </p:nvSpPr>
        <p:spPr>
          <a:xfrm>
            <a:off x="7185485" y="456267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偏差 32"/>
          <p:cNvSpPr/>
          <p:nvPr/>
        </p:nvSpPr>
        <p:spPr>
          <a:xfrm>
            <a:off x="7218736" y="5291776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78541" y="1498521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21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/>
          <a:lstStyle/>
          <a:p>
            <a:r>
              <a:rPr kumimoji="1" lang="zh-CN" altLang="en-US" dirty="0" smtClean="0"/>
              <a:t>线路的详细介绍，包括地图，推荐的行程安排，详细攻略等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单击最下方按钮，进入创建旅程的页面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440352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线路详情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6" name="五边形 15"/>
          <p:cNvSpPr/>
          <p:nvPr/>
        </p:nvSpPr>
        <p:spPr>
          <a:xfrm>
            <a:off x="4845484" y="219257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7" name="五边形 16"/>
          <p:cNvSpPr/>
          <p:nvPr/>
        </p:nvSpPr>
        <p:spPr>
          <a:xfrm>
            <a:off x="4827665" y="3396849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推荐行程</a:t>
            </a:r>
            <a:endParaRPr kumimoji="1" lang="zh-CN" altLang="en-US" dirty="0"/>
          </a:p>
        </p:txBody>
      </p:sp>
      <p:sp>
        <p:nvSpPr>
          <p:cNvPr id="18" name="任意形状 17"/>
          <p:cNvSpPr/>
          <p:nvPr/>
        </p:nvSpPr>
        <p:spPr>
          <a:xfrm>
            <a:off x="6022415" y="2311630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22415" y="3396849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20" name="五边形 19"/>
          <p:cNvSpPr/>
          <p:nvPr/>
        </p:nvSpPr>
        <p:spPr>
          <a:xfrm>
            <a:off x="4847508" y="4938211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攻略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22415" y="4960765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318</a:t>
            </a:r>
            <a:r>
              <a:rPr kumimoji="1" lang="zh-CN" altLang="en-US" dirty="0" smtClean="0"/>
              <a:t>国道，中国乃至世界的一条景观大道。。。。</a:t>
            </a:r>
            <a:endParaRPr kumimoji="1" lang="en-US" altLang="zh-CN" dirty="0" smtClean="0"/>
          </a:p>
        </p:txBody>
      </p:sp>
      <p:sp>
        <p:nvSpPr>
          <p:cNvPr id="23" name="圆角矩形 22"/>
          <p:cNvSpPr/>
          <p:nvPr/>
        </p:nvSpPr>
        <p:spPr>
          <a:xfrm>
            <a:off x="7427198" y="1513156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关注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4827665" y="5922931"/>
            <a:ext cx="3105688" cy="396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立即行动吧，开始自己的旅程</a:t>
            </a:r>
            <a:endParaRPr kumimoji="1" lang="zh-CN" altLang="en-US" sz="1600" dirty="0"/>
          </a:p>
        </p:txBody>
      </p:sp>
      <p:sp>
        <p:nvSpPr>
          <p:cNvPr id="25" name="正偏差 24"/>
          <p:cNvSpPr/>
          <p:nvPr/>
        </p:nvSpPr>
        <p:spPr>
          <a:xfrm>
            <a:off x="7171216" y="1518257"/>
            <a:ext cx="254238" cy="242553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5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创建旅程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80110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可以为旅程设定一个主题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可设置一些标签便于搜索和分类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设置成私密那只有自己或者团队成员可见，所有的分享都会成为私密的分享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单击“好好计划一下吧</a:t>
            </a:r>
            <a:r>
              <a:rPr kumimoji="1" lang="zh-CN" altLang="en-US" dirty="0"/>
              <a:t>”</a:t>
            </a:r>
            <a:r>
              <a:rPr kumimoji="1" lang="zh-CN" altLang="en-US" dirty="0" smtClean="0"/>
              <a:t>按钮，可进入行程页面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创建旅程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78293" y="5556621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好好计划一下吧</a:t>
              </a:r>
              <a:endParaRPr kumimoji="1" lang="zh-CN" altLang="en-US" sz="1600" b="1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给旅程定一个主题吧</a:t>
              </a:r>
              <a:endParaRPr kumimoji="1"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278294" y="2908550"/>
              <a:ext cx="696396" cy="66306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600" dirty="0" smtClean="0"/>
                <a:t>美食</a:t>
              </a:r>
              <a:endParaRPr kumimoji="1" lang="en-US" altLang="zh-CN" sz="1600" dirty="0" smtClean="0"/>
            </a:p>
            <a:p>
              <a:r>
                <a:rPr kumimoji="1" lang="zh-CN" altLang="en-US" sz="1600" dirty="0" smtClean="0"/>
                <a:t>天下</a:t>
              </a:r>
              <a:endParaRPr kumimoji="1" lang="zh-CN" altLang="en-US" sz="1600" dirty="0"/>
            </a:p>
          </p:txBody>
        </p:sp>
      </p:grpSp>
      <p:sp>
        <p:nvSpPr>
          <p:cNvPr id="13" name="框架 12"/>
          <p:cNvSpPr/>
          <p:nvPr/>
        </p:nvSpPr>
        <p:spPr>
          <a:xfrm>
            <a:off x="5752648" y="4494285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2101" y="4388988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私密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486648" y="2043758"/>
            <a:ext cx="2341499" cy="297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川藏南线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062101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寻幽探秘</a:t>
            </a:r>
            <a:endParaRPr kumimoji="1"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6854874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冒险之旅</a:t>
            </a:r>
            <a:endParaRPr kumimoji="1"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278293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。。。</a:t>
            </a:r>
            <a:endParaRPr kumimoji="1"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6062101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6854874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1" name="框架 20"/>
          <p:cNvSpPr/>
          <p:nvPr/>
        </p:nvSpPr>
        <p:spPr>
          <a:xfrm>
            <a:off x="5779335" y="496999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88788" y="486469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组团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7680275" y="1652255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534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 43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3" name="矩形 12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添加好友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8" name="圆角矩形 7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添加好友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</p:spPr>
      </p:pic>
      <p:pic>
        <p:nvPicPr>
          <p:cNvPr id="2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30" name="矩形 29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33" name="矩形 32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6" name="矩形 35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44424" y="2168992"/>
            <a:ext cx="410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可根据关键字快速搜索您感兴趣的用户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可直在该页面直接关注用户，关注用户后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也可以单击用户名称进入用户资料页面，查看该用户的详细资料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如果是由查看用户“</a:t>
            </a:r>
            <a:r>
              <a:rPr kumimoji="1" lang="zh-CN" altLang="en-US" dirty="0"/>
              <a:t>关注</a:t>
            </a:r>
            <a:r>
              <a:rPr kumimoji="1" lang="zh-CN" altLang="en-US" dirty="0" smtClean="0"/>
              <a:t>” 或“</a:t>
            </a:r>
            <a:r>
              <a:rPr kumimoji="1" lang="zh-CN" altLang="en-US" dirty="0"/>
              <a:t>粉丝</a:t>
            </a:r>
            <a:r>
              <a:rPr kumimoji="1" lang="zh-CN" altLang="en-US" dirty="0" smtClean="0"/>
              <a:t>” 进入该页面</a:t>
            </a:r>
            <a:r>
              <a:rPr kumimoji="1" lang="zh-CN" altLang="en-US" dirty="0"/>
              <a:t>，用户列表为该用户所关注（或关注他）的人，同时搜索功能也只能以该结果集作为搜索依据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763580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9702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 fontScale="40000" lnSpcReduction="20000"/>
          </a:bodyPr>
          <a:lstStyle/>
          <a:p>
            <a:r>
              <a:rPr kumimoji="1" lang="zh-CN" altLang="en-US" dirty="0" smtClean="0"/>
              <a:t>性别处用图标标示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关注状态：已关注，互相关注，未关注，关注我；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</a:t>
            </a:r>
            <a:r>
              <a:rPr kumimoji="1" lang="zh-CN" altLang="en-US" dirty="0"/>
              <a:t>关注状态</a:t>
            </a:r>
            <a:r>
              <a:rPr kumimoji="1" lang="zh-CN" altLang="en-US" dirty="0" smtClean="0"/>
              <a:t>” 处，可在（已关注</a:t>
            </a:r>
            <a:r>
              <a:rPr kumimoji="1" lang="zh-CN" altLang="zh-CN" dirty="0"/>
              <a:t>）</a:t>
            </a:r>
            <a:r>
              <a:rPr kumimoji="1" lang="zh-CN" altLang="en-US" dirty="0" smtClean="0"/>
              <a:t>和（未关注）之间切换</a:t>
            </a:r>
            <a:endParaRPr kumimoji="1" lang="en-US" altLang="zh-CN" dirty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关注：表示他关注的用户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粉丝：表示关注他的用户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线路：表示他关注的线路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在途：表示他正在行进中的旅程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回忆：表示已经结束的旅程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以上文字上方的数字均为相关数量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单击关注和粉丝进入添加好友页面，用户列表为该用户所关注（或关注他）的人，同时搜索功能也只能以该结果集作为搜索依据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单击线路进入线路页面，显示该用户关注的线路列表，同时搜索功能也只能以该结果集作为搜索依据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回忆进入旅程列表页面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显示该用户在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回忆的旅程列表</a:t>
            </a:r>
            <a:r>
              <a:rPr kumimoji="1" lang="zh-CN" altLang="en-US" dirty="0"/>
              <a:t>，同时搜索功能也只能以该结果集作为搜索依据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用户资料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7411440" y="2212418"/>
            <a:ext cx="644904" cy="1885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已关注</a:t>
            </a:r>
            <a:endParaRPr kumimoji="1" lang="zh-CN" altLang="en-US" sz="10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cxnSp>
        <p:nvCxnSpPr>
          <p:cNvPr id="45" name="直线连接符 44"/>
          <p:cNvCxnSpPr>
            <a:endCxn id="17" idx="1"/>
          </p:cNvCxnSpPr>
          <p:nvPr/>
        </p:nvCxnSpPr>
        <p:spPr>
          <a:xfrm flipH="1">
            <a:off x="7411440" y="1121091"/>
            <a:ext cx="506001" cy="1185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912914" y="9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关注状态</a:t>
            </a:r>
            <a:endParaRPr kumimoji="1"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634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术语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线路：指系统预置的一系列旅游线路，比如川藏线，川西小环线等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旅程：指用户针对具体线路开始进行的一段旅程，有时效性。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行程：指旅程的具体行动计划，包括成员，食宿，攻略等，可直接采用线路推荐行程，也可以自行安排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回忆：指用户曾经参与过的旅程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27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9448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上传方式（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）：当设置为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上传时，所有的发布图片都只会在有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的时候才上传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可设置上传图片质量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可设置下载图片质量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可绑定新浪和腾讯微博</a:t>
            </a:r>
            <a:endParaRPr kumimoji="1" lang="en-US" altLang="zh-CN" sz="1800" dirty="0" smtClean="0"/>
          </a:p>
          <a:p>
            <a:pPr marL="457200" lvl="1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546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个人</a:t>
            </a:r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与用户资料类似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但只是关于自己的资料查看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点击编辑按钮后进入个人资料编辑页面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编辑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494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讨论意见</a:t>
            </a:r>
            <a:r>
              <a:rPr lang="en-US" altLang="zh-CN" dirty="0" smtClean="0"/>
              <a:t>- </a:t>
            </a:r>
            <a:r>
              <a:rPr lang="zh-CN" altLang="en-US" sz="2400" dirty="0" smtClean="0"/>
              <a:t>页面流程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14350" y="1527048"/>
            <a:ext cx="3456432" cy="1124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60120" y="1792224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旅程列表</a:t>
            </a:r>
            <a:endParaRPr lang="zh-CN" altLang="en-US" sz="1200" dirty="0"/>
          </a:p>
        </p:txBody>
      </p:sp>
      <p:sp>
        <p:nvSpPr>
          <p:cNvPr id="6" name="圆角矩形 5"/>
          <p:cNvSpPr/>
          <p:nvPr/>
        </p:nvSpPr>
        <p:spPr>
          <a:xfrm>
            <a:off x="2441448" y="180136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线路列表</a:t>
            </a:r>
            <a:endParaRPr lang="en-US" altLang="zh-CN" sz="1200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514350" y="1216152"/>
            <a:ext cx="891540" cy="4297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应用主页</a:t>
            </a:r>
            <a:endParaRPr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155448" y="326974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1844802" y="2849880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4066032" y="2809872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6" name="圆角矩形 15"/>
          <p:cNvSpPr/>
          <p:nvPr/>
        </p:nvSpPr>
        <p:spPr>
          <a:xfrm>
            <a:off x="4066032" y="395782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线路旅程列表</a:t>
            </a:r>
            <a:endParaRPr lang="zh-CN" altLang="en-US" sz="1200" dirty="0"/>
          </a:p>
        </p:txBody>
      </p:sp>
      <p:sp>
        <p:nvSpPr>
          <p:cNvPr id="17" name="圆角矩形 16"/>
          <p:cNvSpPr/>
          <p:nvPr/>
        </p:nvSpPr>
        <p:spPr>
          <a:xfrm>
            <a:off x="155448" y="4814316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8" name="圆角矩形 17"/>
          <p:cNvSpPr/>
          <p:nvPr/>
        </p:nvSpPr>
        <p:spPr>
          <a:xfrm>
            <a:off x="1405890" y="426415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旅程计划</a:t>
            </a:r>
            <a:endParaRPr lang="en-US" altLang="zh-CN" sz="1200" dirty="0" smtClean="0"/>
          </a:p>
          <a:p>
            <a:pPr algn="ctr"/>
            <a:r>
              <a:rPr lang="zh-CN" altLang="en-US" sz="1200" dirty="0"/>
              <a:t>编辑</a:t>
            </a:r>
          </a:p>
        </p:txBody>
      </p:sp>
      <p:cxnSp>
        <p:nvCxnSpPr>
          <p:cNvPr id="24" name="肘形连接符 23"/>
          <p:cNvCxnSpPr>
            <a:stCxn id="5" idx="2"/>
            <a:endCxn id="13" idx="0"/>
          </p:cNvCxnSpPr>
          <p:nvPr/>
        </p:nvCxnSpPr>
        <p:spPr>
          <a:xfrm rot="5400000">
            <a:off x="678562" y="2416682"/>
            <a:ext cx="901445" cy="8046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2"/>
            <a:endCxn id="14" idx="0"/>
          </p:cNvCxnSpPr>
          <p:nvPr/>
        </p:nvCxnSpPr>
        <p:spPr>
          <a:xfrm rot="5400000">
            <a:off x="2478405" y="2315337"/>
            <a:ext cx="472440" cy="59664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3" idx="2"/>
            <a:endCxn id="17" idx="0"/>
          </p:cNvCxnSpPr>
          <p:nvPr/>
        </p:nvCxnSpPr>
        <p:spPr>
          <a:xfrm rot="5400000">
            <a:off x="242697" y="4330064"/>
            <a:ext cx="968503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4" idx="2"/>
            <a:endCxn id="18" idx="0"/>
          </p:cNvCxnSpPr>
          <p:nvPr/>
        </p:nvCxnSpPr>
        <p:spPr>
          <a:xfrm rot="5400000">
            <a:off x="1777747" y="3625595"/>
            <a:ext cx="838199" cy="4389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4" idx="3"/>
            <a:endCxn id="16" idx="1"/>
          </p:cNvCxnSpPr>
          <p:nvPr/>
        </p:nvCxnSpPr>
        <p:spPr>
          <a:xfrm>
            <a:off x="2987802" y="3137916"/>
            <a:ext cx="1078230" cy="11079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4" idx="3"/>
            <a:endCxn id="15" idx="2"/>
          </p:cNvCxnSpPr>
          <p:nvPr/>
        </p:nvCxnSpPr>
        <p:spPr>
          <a:xfrm>
            <a:off x="2987802" y="3137916"/>
            <a:ext cx="1649730" cy="248028"/>
          </a:xfrm>
          <a:prstGeom prst="bentConnector4">
            <a:avLst>
              <a:gd name="adj1" fmla="val 32679"/>
              <a:gd name="adj2" fmla="val 19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6" idx="2"/>
            <a:endCxn id="13" idx="3"/>
          </p:cNvCxnSpPr>
          <p:nvPr/>
        </p:nvCxnSpPr>
        <p:spPr>
          <a:xfrm rot="5400000" flipH="1">
            <a:off x="2479928" y="2376297"/>
            <a:ext cx="976123" cy="3339084"/>
          </a:xfrm>
          <a:prstGeom prst="bentConnector4">
            <a:avLst>
              <a:gd name="adj1" fmla="val -23419"/>
              <a:gd name="adj2" fmla="val 585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内容占位符 2"/>
          <p:cNvSpPr>
            <a:spLocks noGrp="1"/>
          </p:cNvSpPr>
          <p:nvPr>
            <p:ph idx="1"/>
          </p:nvPr>
        </p:nvSpPr>
        <p:spPr>
          <a:xfrm>
            <a:off x="5342382" y="1204276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主要的线索是 线路 和 旅程</a:t>
            </a:r>
            <a:endParaRPr lang="en-US" altLang="zh-CN" sz="1600" dirty="0" smtClean="0"/>
          </a:p>
          <a:p>
            <a:r>
              <a:rPr lang="zh-CN" altLang="en-US" sz="1600" dirty="0" smtClean="0"/>
              <a:t>旅程 和 线路 进入主页之后 先展示的都是直观图片和评论；当用户需要看详情的时候才去点详情按钮，进入详情页面；</a:t>
            </a:r>
            <a:endParaRPr lang="en-US" altLang="zh-CN" sz="1600" dirty="0" smtClean="0"/>
          </a:p>
          <a:p>
            <a:r>
              <a:rPr lang="zh-CN" altLang="en-US" sz="1600" dirty="0" smtClean="0"/>
              <a:t>线路 、旅程 这两个条线索， 彼此交织，可以穿插式访问；</a:t>
            </a:r>
            <a:endParaRPr lang="en-US" altLang="zh-CN" sz="1600" dirty="0" smtClean="0"/>
          </a:p>
          <a:p>
            <a:r>
              <a:rPr lang="zh-CN" altLang="en-US" sz="1600" dirty="0" smtClean="0"/>
              <a:t>在线路中，可以选择 关注线路， 或者直接做线路的旅程计划；</a:t>
            </a:r>
            <a:endParaRPr lang="en-US" altLang="zh-CN" sz="1600" dirty="0" smtClean="0"/>
          </a:p>
          <a:p>
            <a:r>
              <a:rPr lang="zh-CN" altLang="en-US" sz="1600" dirty="0" smtClean="0"/>
              <a:t>旅程计划是真实行程的草稿；只有被邀请的好友能看到；可以发布成为在途旅程，也可以删除；计划中，和好友进行讨论时，发布的消息中，可以引用计划对应线路的图片；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在途旅程可 中 以点结束按钮，旅程被自动收纳入旅程回忆；</a:t>
            </a:r>
            <a:endParaRPr lang="en-US" altLang="zh-CN" sz="1600" dirty="0" smtClean="0"/>
          </a:p>
          <a:p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9059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94360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好友状态 显示  所有好友发布的最后一条状态信息；如果好友正在旅程中，则在</a:t>
            </a:r>
            <a:r>
              <a:rPr lang="en-US" altLang="zh-CN" sz="1600" dirty="0" smtClean="0"/>
              <a:t>footer</a:t>
            </a:r>
            <a:r>
              <a:rPr lang="zh-CN" altLang="en-US" sz="1600" dirty="0" smtClean="0"/>
              <a:t>中显示</a:t>
            </a:r>
            <a:r>
              <a:rPr lang="zh-CN" altLang="en-US" sz="1600" dirty="0"/>
              <a:t>在“某旅程”</a:t>
            </a:r>
            <a:r>
              <a:rPr lang="zh-CN" altLang="en-US" sz="1600" dirty="0" smtClean="0"/>
              <a:t>中；点击可以进入</a:t>
            </a:r>
            <a:r>
              <a:rPr lang="zh-CN" altLang="en-US" sz="1600" dirty="0"/>
              <a:t>好友状态页面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我的状态页面， 始终按时间倒序显示个人发布的所有状态信息；如果正在旅程中，则标题中在显示在“某旅程”中；当旅程结束后，自动把旅程时间段之内的状态信息归类旅程的回忆中；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 即便不在 旅途中 也可以发布状态，发布状态时，可以选择标签：“心情”</a:t>
            </a:r>
            <a:r>
              <a:rPr lang="en-US" altLang="zh-CN" sz="1600" dirty="0" smtClean="0"/>
              <a:t>,  </a:t>
            </a:r>
            <a:r>
              <a:rPr lang="zh-CN" altLang="en-US" sz="1600" dirty="0" smtClean="0"/>
              <a:t>“风景”， </a:t>
            </a:r>
            <a:r>
              <a:rPr lang="en-US" altLang="zh-CN" sz="1600" dirty="0" smtClean="0"/>
              <a:t>“</a:t>
            </a:r>
            <a:r>
              <a:rPr lang="zh-CN" altLang="en-US" sz="1600" dirty="0" smtClean="0"/>
              <a:t>天气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， “路况”，“美食”，“住宿”，“汽修”，“医疗”，“加油”；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个人设置中，用户需要设置自己的兴趣爱好标签，例如：“草原”，“探险”，“猎奇”等等， 登录后， 应用主页的 线路 和 旅程 都是呈现 复合他爱好的 数据；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5217977" y="941832"/>
            <a:ext cx="3328816" cy="4773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838445" y="5138928"/>
            <a:ext cx="603504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关注旅程列表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17977" y="5138928"/>
            <a:ext cx="620468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关注</a:t>
            </a:r>
            <a:r>
              <a:rPr lang="zh-CN" altLang="en-US" sz="1200" dirty="0" smtClean="0">
                <a:solidFill>
                  <a:schemeClr val="tx1"/>
                </a:solidFill>
              </a:rPr>
              <a:t>线路列表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50331" y="5134356"/>
            <a:ext cx="558546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回忆</a:t>
            </a:r>
          </a:p>
        </p:txBody>
      </p:sp>
      <p:sp>
        <p:nvSpPr>
          <p:cNvPr id="18" name="矩形 17"/>
          <p:cNvSpPr/>
          <p:nvPr/>
        </p:nvSpPr>
        <p:spPr>
          <a:xfrm>
            <a:off x="5217977" y="972103"/>
            <a:ext cx="3328816" cy="366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rPr>
              <a:t>个人主页</a:t>
            </a:r>
            <a:endParaRPr kumimoji="1"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0887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计划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60323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好友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197597" y="5134356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5295714" y="101439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返回</a:t>
            </a:r>
            <a:endParaRPr kumimoji="1" lang="zh-CN" altLang="en-US" sz="1100" dirty="0"/>
          </a:p>
        </p:txBody>
      </p:sp>
      <p:sp>
        <p:nvSpPr>
          <p:cNvPr id="23" name="圆角矩形 22"/>
          <p:cNvSpPr/>
          <p:nvPr/>
        </p:nvSpPr>
        <p:spPr>
          <a:xfrm>
            <a:off x="7712965" y="1035146"/>
            <a:ext cx="78181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个人资料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8197597" y="5836920"/>
            <a:ext cx="594360" cy="5760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信息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0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2947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启动流程</a:t>
            </a:r>
            <a:endParaRPr kumimoji="1" lang="zh-CN" altLang="en-US" dirty="0"/>
          </a:p>
        </p:txBody>
      </p:sp>
      <p:grpSp>
        <p:nvGrpSpPr>
          <p:cNvPr id="53" name="组 52"/>
          <p:cNvGrpSpPr/>
          <p:nvPr/>
        </p:nvGrpSpPr>
        <p:grpSpPr>
          <a:xfrm>
            <a:off x="2150114" y="1437109"/>
            <a:ext cx="4723425" cy="5116471"/>
            <a:chOff x="2138513" y="1417638"/>
            <a:chExt cx="4723425" cy="5116471"/>
          </a:xfrm>
        </p:grpSpPr>
        <p:sp>
          <p:nvSpPr>
            <p:cNvPr id="7" name="可选流程 6"/>
            <p:cNvSpPr/>
            <p:nvPr/>
          </p:nvSpPr>
          <p:spPr>
            <a:xfrm>
              <a:off x="4015064" y="1417638"/>
              <a:ext cx="993523" cy="395117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</a:t>
              </a:r>
              <a:endParaRPr kumimoji="1" lang="zh-CN" altLang="en-US" dirty="0"/>
            </a:p>
          </p:txBody>
        </p:sp>
        <p:sp>
          <p:nvSpPr>
            <p:cNvPr id="8" name="决策 7"/>
            <p:cNvSpPr/>
            <p:nvPr/>
          </p:nvSpPr>
          <p:spPr>
            <a:xfrm>
              <a:off x="3656008" y="2191692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检测登录信息</a:t>
              </a:r>
              <a:endParaRPr kumimoji="1" lang="zh-CN" altLang="en-US" sz="900" dirty="0"/>
            </a:p>
          </p:txBody>
        </p:sp>
        <p:sp>
          <p:nvSpPr>
            <p:cNvPr id="9" name="折角形 8"/>
            <p:cNvSpPr/>
            <p:nvPr/>
          </p:nvSpPr>
          <p:spPr>
            <a:xfrm>
              <a:off x="3933123" y="3041740"/>
              <a:ext cx="1157405" cy="50183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启动页面</a:t>
              </a:r>
              <a:endParaRPr kumimoji="1" lang="zh-CN" altLang="en-US" dirty="0"/>
            </a:p>
          </p:txBody>
        </p:sp>
        <p:cxnSp>
          <p:nvCxnSpPr>
            <p:cNvPr id="11" name="直线箭头连接符 10"/>
            <p:cNvCxnSpPr>
              <a:stCxn id="7" idx="2"/>
              <a:endCxn id="8" idx="0"/>
            </p:cNvCxnSpPr>
            <p:nvPr/>
          </p:nvCxnSpPr>
          <p:spPr>
            <a:xfrm flipH="1">
              <a:off x="4501299" y="1812755"/>
              <a:ext cx="10527" cy="3789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>
              <a:stCxn id="8" idx="2"/>
              <a:endCxn id="9" idx="0"/>
            </p:cNvCxnSpPr>
            <p:nvPr/>
          </p:nvCxnSpPr>
          <p:spPr>
            <a:xfrm>
              <a:off x="4501299" y="2611596"/>
              <a:ext cx="10527" cy="4301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折角形 14"/>
            <p:cNvSpPr/>
            <p:nvPr/>
          </p:nvSpPr>
          <p:spPr>
            <a:xfrm>
              <a:off x="3933123" y="6052756"/>
              <a:ext cx="1157405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用户首页</a:t>
              </a:r>
              <a:endParaRPr kumimoji="1" lang="zh-CN" altLang="en-US" dirty="0"/>
            </a:p>
          </p:txBody>
        </p:sp>
        <p:cxnSp>
          <p:nvCxnSpPr>
            <p:cNvPr id="20" name="肘形连接符 19"/>
            <p:cNvCxnSpPr>
              <a:stCxn id="8" idx="3"/>
              <a:endCxn id="15" idx="3"/>
            </p:cNvCxnSpPr>
            <p:nvPr/>
          </p:nvCxnSpPr>
          <p:spPr>
            <a:xfrm flipH="1">
              <a:off x="5090528" y="2401644"/>
              <a:ext cx="256062" cy="3891789"/>
            </a:xfrm>
            <a:prstGeom prst="bentConnector3">
              <a:avLst>
                <a:gd name="adj1" fmla="val -289276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775363" y="264168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未曾登录</a:t>
              </a:r>
              <a:endParaRPr kumimoji="1" lang="zh-CN" altLang="en-US" sz="1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36071" y="316463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有登录信息</a:t>
              </a:r>
              <a:endParaRPr kumimoji="1" lang="zh-CN" altLang="en-US" sz="1000" dirty="0"/>
            </a:p>
          </p:txBody>
        </p:sp>
        <p:sp>
          <p:nvSpPr>
            <p:cNvPr id="27" name="折角形 26"/>
            <p:cNvSpPr/>
            <p:nvPr/>
          </p:nvSpPr>
          <p:spPr>
            <a:xfrm>
              <a:off x="3951437" y="4618940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登录页面</a:t>
              </a:r>
              <a:endParaRPr kumimoji="1" lang="zh-CN" altLang="en-US" dirty="0"/>
            </a:p>
          </p:txBody>
        </p:sp>
        <p:sp>
          <p:nvSpPr>
            <p:cNvPr id="28" name="折角形 27"/>
            <p:cNvSpPr/>
            <p:nvPr/>
          </p:nvSpPr>
          <p:spPr>
            <a:xfrm>
              <a:off x="2138513" y="4613817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注册页面</a:t>
              </a:r>
              <a:endParaRPr kumimoji="1" lang="zh-CN" altLang="en-US" dirty="0"/>
            </a:p>
          </p:txBody>
        </p:sp>
        <p:sp>
          <p:nvSpPr>
            <p:cNvPr id="30" name="决策 29"/>
            <p:cNvSpPr/>
            <p:nvPr/>
          </p:nvSpPr>
          <p:spPr>
            <a:xfrm>
              <a:off x="3656008" y="3890567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用户自行选择</a:t>
              </a:r>
              <a:endParaRPr kumimoji="1" lang="zh-CN" altLang="en-US" sz="900" dirty="0"/>
            </a:p>
          </p:txBody>
        </p:sp>
        <p:cxnSp>
          <p:nvCxnSpPr>
            <p:cNvPr id="31" name="直线箭头连接符 30"/>
            <p:cNvCxnSpPr>
              <a:stCxn id="9" idx="2"/>
              <a:endCxn id="30" idx="0"/>
            </p:cNvCxnSpPr>
            <p:nvPr/>
          </p:nvCxnSpPr>
          <p:spPr>
            <a:xfrm flipH="1">
              <a:off x="4501299" y="3543576"/>
              <a:ext cx="10527" cy="346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0" idx="2"/>
              <a:endCxn id="27" idx="0"/>
            </p:cNvCxnSpPr>
            <p:nvPr/>
          </p:nvCxnSpPr>
          <p:spPr>
            <a:xfrm>
              <a:off x="4501299" y="4310471"/>
              <a:ext cx="10527" cy="3084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0" idx="1"/>
              <a:endCxn id="28" idx="0"/>
            </p:cNvCxnSpPr>
            <p:nvPr/>
          </p:nvCxnSpPr>
          <p:spPr>
            <a:xfrm rot="10800000" flipV="1">
              <a:off x="2698902" y="4100519"/>
              <a:ext cx="957106" cy="51329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8" idx="2"/>
            </p:cNvCxnSpPr>
            <p:nvPr/>
          </p:nvCxnSpPr>
          <p:spPr>
            <a:xfrm rot="16200000" flipH="1">
              <a:off x="3409331" y="4384741"/>
              <a:ext cx="392067" cy="181292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stCxn id="27" idx="2"/>
              <a:endCxn id="15" idx="0"/>
            </p:cNvCxnSpPr>
            <p:nvPr/>
          </p:nvCxnSpPr>
          <p:spPr>
            <a:xfrm>
              <a:off x="4511826" y="5100293"/>
              <a:ext cx="0" cy="952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009745" y="376745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未注册用户</a:t>
              </a:r>
              <a:endParaRPr kumimoji="1" lang="zh-CN" altLang="en-US" sz="1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656007" y="4330955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已注册用户</a:t>
              </a:r>
              <a:endParaRPr kumimoji="1" lang="zh-CN" altLang="en-US" sz="1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30140" y="5241016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成功后自动登录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16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2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14" name="组 13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趣自驾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7" name="直线箭头连接符 6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四角星 7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四角星 8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四角星 1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17" name="图片 16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8" name="矩形标注 17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登录</a:t>
              </a:r>
              <a:endParaRPr kumimoji="1" lang="zh-CN" altLang="en-US" sz="11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348889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注册</a:t>
              </a:r>
              <a:endParaRPr kumimoji="1" lang="zh-CN" altLang="en-US" sz="1100" dirty="0"/>
            </a:p>
          </p:txBody>
        </p:sp>
        <p:pic>
          <p:nvPicPr>
            <p:cNvPr id="6" name="图片 5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06651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该页面为启动应用时展示的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页面展示的内容为（登录所在地的？？）热门旅游线路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单击状态展示区，可进入线路页面</a:t>
            </a:r>
            <a:endParaRPr kumimoji="1" lang="zh-CN" altLang="en-US" sz="1800" dirty="0"/>
          </a:p>
        </p:txBody>
      </p:sp>
      <p:sp>
        <p:nvSpPr>
          <p:cNvPr id="13" name="线形标注 1 12"/>
          <p:cNvSpPr/>
          <p:nvPr/>
        </p:nvSpPr>
        <p:spPr>
          <a:xfrm>
            <a:off x="794680" y="4356837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33127"/>
              <a:gd name="adj4" fmla="val 151768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时间线，按状态发布时间倒序排序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线形标注 1 15"/>
          <p:cNvSpPr/>
          <p:nvPr/>
        </p:nvSpPr>
        <p:spPr>
          <a:xfrm>
            <a:off x="794680" y="5277866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-38236"/>
              <a:gd name="adj4" fmla="val 152826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状态点，发布人头像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线形标注 1 21"/>
          <p:cNvSpPr/>
          <p:nvPr/>
        </p:nvSpPr>
        <p:spPr>
          <a:xfrm>
            <a:off x="794680" y="3514932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17268"/>
              <a:gd name="adj4" fmla="val 188079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状态展示区，旅游线路的缩略图，线路名称，热度等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8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800" dirty="0" smtClean="0"/>
              <a:t>该页面为注册页面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返回到上级页面（不一定是启动页面）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下一步：进入详细资料设置页面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如需快速注册，则直接单击注册按钮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账号邮箱注册成功后不可更改，只作为登录账号使用</a:t>
            </a:r>
            <a:r>
              <a:rPr kumimoji="1" lang="zh-CN" altLang="zh-CN" sz="1800" dirty="0" smtClean="0"/>
              <a:t>，</a:t>
            </a:r>
            <a:r>
              <a:rPr kumimoji="1" lang="zh-CN" altLang="en-US" sz="1800" dirty="0" smtClean="0"/>
              <a:t>默认情况下联系邮箱和账号邮箱相同，除非在个人资料编辑中重新修改过联系邮箱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注册完成后进入首页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4" name="组 3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注册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548880" y="1652255"/>
              <a:ext cx="626719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下一步</a:t>
              </a:r>
              <a:endParaRPr kumimoji="1" lang="zh-CN" altLang="en-US" sz="105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116320" y="2428240"/>
              <a:ext cx="104648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头像</a:t>
              </a:r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78293" y="3601380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78293" y="4079248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278293" y="4531213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确认密码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096476" y="5168922"/>
              <a:ext cx="1215747" cy="377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2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个人资料编辑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该页面为个人资料编辑页面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账号邮箱只读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联系邮箱（资料接收邮箱），默认为账号邮箱，但可随时修改。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提交：将数据在本地保存，并在网络通畅时上传至服务器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个人资料编辑</a:t>
              </a:r>
              <a:endParaRPr kumimoji="1"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5017684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返回</a:t>
            </a:r>
            <a:endParaRPr kumimoji="1" lang="zh-CN" altLang="en-US" sz="1050" dirty="0"/>
          </a:p>
        </p:txBody>
      </p:sp>
      <p:sp>
        <p:nvSpPr>
          <p:cNvPr id="13" name="圆角矩形 12"/>
          <p:cNvSpPr/>
          <p:nvPr/>
        </p:nvSpPr>
        <p:spPr>
          <a:xfrm>
            <a:off x="7548880" y="1652255"/>
            <a:ext cx="626719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提交</a:t>
            </a:r>
            <a:endParaRPr kumimoji="1" lang="zh-CN" altLang="en-US" sz="1050" dirty="0"/>
          </a:p>
        </p:txBody>
      </p:sp>
      <p:sp>
        <p:nvSpPr>
          <p:cNvPr id="19" name="圆角矩形 18"/>
          <p:cNvSpPr/>
          <p:nvPr/>
        </p:nvSpPr>
        <p:spPr>
          <a:xfrm>
            <a:off x="5139391" y="3259651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账号邮箱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634441@qq.com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5139391" y="3727599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昵称：告别的年代</a:t>
            </a:r>
            <a:endParaRPr kumimoji="1"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5139391" y="4153107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联系邮箱：</a:t>
            </a:r>
            <a:r>
              <a:rPr kumimoji="1" lang="en-US" altLang="zh-CN" sz="1600" dirty="0" smtClean="0"/>
              <a:t>139080035@qq.com</a:t>
            </a:r>
            <a:endParaRPr kumimoji="1"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5139391" y="4618850"/>
            <a:ext cx="724279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性别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458965" y="4618850"/>
            <a:ext cx="535767" cy="3174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男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7147132" y="4612511"/>
            <a:ext cx="535767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100652" y="2120684"/>
            <a:ext cx="10464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登陆页面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79326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该页面为登录页面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可在该页面单击注册按钮快速进入注册页面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选择自动登录后，下次启动应用时将自动登录系统，否则进入启动页面（是否需要？）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返</a:t>
            </a:r>
            <a:r>
              <a:rPr kumimoji="1" lang="zh-CN" altLang="en-US" sz="1800" dirty="0"/>
              <a:t>回</a:t>
            </a:r>
            <a:r>
              <a:rPr kumimoji="1" lang="zh-CN" altLang="zh-CN" sz="1800" dirty="0"/>
              <a:t>：</a:t>
            </a:r>
            <a:r>
              <a:rPr kumimoji="1" lang="zh-CN" altLang="en-US" sz="1800" dirty="0"/>
              <a:t>返回到上级页面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登录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9" name="圆角矩形 8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278293" y="3860103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登录</a:t>
              </a:r>
              <a:endParaRPr kumimoji="1" lang="zh-CN" altLang="en-US" sz="1600" b="1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278293" y="2908550"/>
              <a:ext cx="2748285" cy="41503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551270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注册</a:t>
            </a:r>
            <a:endParaRPr kumimoji="1" lang="zh-CN" altLang="en-US" sz="1050" dirty="0"/>
          </a:p>
        </p:txBody>
      </p:sp>
      <p:sp>
        <p:nvSpPr>
          <p:cNvPr id="19" name="框架 18"/>
          <p:cNvSpPr/>
          <p:nvPr/>
        </p:nvSpPr>
        <p:spPr>
          <a:xfrm>
            <a:off x="5752648" y="346248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101" y="335718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自动登录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0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首页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该页为进入应用后的主界面，展示用户所关注的所有线路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可切换为个人页面，个人页面只显示自己正在进行的旅程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单击具体线路，将进入该线路的所有正在进行的旅程列表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单击“更多线路”进入线路搜索页面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按线路，该页显示的是所有关注的线路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按状态，按时间顺序显示所有关注旅程中的全部状态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</a:t>
            </a:r>
            <a:r>
              <a:rPr kumimoji="1" lang="en-US" altLang="en-US" sz="1800" dirty="0" smtClean="0"/>
              <a:t>好友</a:t>
            </a:r>
            <a:r>
              <a:rPr kumimoji="1" lang="zh-CN" altLang="en-US" sz="1800" dirty="0" smtClean="0"/>
              <a:t>装</a:t>
            </a:r>
            <a:r>
              <a:rPr kumimoji="1" lang="en-US" altLang="en-US" sz="1800" dirty="0" smtClean="0"/>
              <a:t>态</a:t>
            </a:r>
            <a:r>
              <a:rPr kumimoji="1" lang="zh-CN" altLang="en-US" sz="1800" dirty="0" smtClean="0"/>
              <a:t>，</a:t>
            </a:r>
            <a:r>
              <a:rPr kumimoji="1" lang="en-US" altLang="en-US" sz="1800" dirty="0" smtClean="0"/>
              <a:t>只</a:t>
            </a:r>
            <a:r>
              <a:rPr kumimoji="1" lang="en-US" altLang="en-US" sz="1800" dirty="0"/>
              <a:t>显示你所关注的该</a:t>
            </a:r>
            <a:r>
              <a:rPr kumimoji="1" lang="en-US" altLang="en-US" sz="1800" dirty="0" smtClean="0"/>
              <a:t>好友的</a:t>
            </a:r>
            <a:r>
              <a:rPr kumimoji="1" lang="zh-CN" altLang="en-US" sz="1800" dirty="0" smtClean="0"/>
              <a:t>旅程状态</a:t>
            </a:r>
            <a:endParaRPr kumimoji="1" lang="en-US" altLang="en-US" sz="1800" dirty="0"/>
          </a:p>
          <a:p>
            <a:endParaRPr kumimoji="1" lang="en-US" altLang="zh-CN" sz="1800" dirty="0" smtClean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首页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个人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192833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更多线路</a:t>
            </a:r>
            <a:endParaRPr kumimoji="1" lang="zh-CN" altLang="en-US" sz="1100" dirty="0"/>
          </a:p>
        </p:txBody>
      </p:sp>
      <p:sp>
        <p:nvSpPr>
          <p:cNvPr id="22" name="同侧圆角矩形 21"/>
          <p:cNvSpPr/>
          <p:nvPr/>
        </p:nvSpPr>
        <p:spPr>
          <a:xfrm>
            <a:off x="5016415" y="2103120"/>
            <a:ext cx="1059655" cy="468128"/>
          </a:xfrm>
          <a:prstGeom prst="round2SameRect">
            <a:avLst>
              <a:gd name="adj1" fmla="val 47052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线路</a:t>
            </a:r>
            <a:endParaRPr kumimoji="1" lang="zh-CN" altLang="en-US" sz="1400" dirty="0"/>
          </a:p>
        </p:txBody>
      </p:sp>
      <p:sp>
        <p:nvSpPr>
          <p:cNvPr id="23" name="同侧圆角矩形 22"/>
          <p:cNvSpPr/>
          <p:nvPr/>
        </p:nvSpPr>
        <p:spPr>
          <a:xfrm>
            <a:off x="607607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状态</a:t>
            </a:r>
            <a:endParaRPr kumimoji="1" lang="zh-CN" altLang="en-US" sz="1400" dirty="0"/>
          </a:p>
        </p:txBody>
      </p:sp>
      <p:sp>
        <p:nvSpPr>
          <p:cNvPr id="25" name="同侧圆角矩形 24"/>
          <p:cNvSpPr/>
          <p:nvPr/>
        </p:nvSpPr>
        <p:spPr>
          <a:xfrm>
            <a:off x="705143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好友状态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92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8720" cy="4525963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个人页面只显示自己正在进</a:t>
            </a:r>
            <a:r>
              <a:rPr kumimoji="1" lang="zh-CN" altLang="en-US" dirty="0" smtClean="0"/>
              <a:t>行的旅程详情，按时间轴倒序显示状态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单击标题栏可进入本次旅程的详细行程安排页面</a:t>
            </a:r>
            <a:endParaRPr kumimoji="1" lang="en-US" altLang="zh-CN" dirty="0"/>
          </a:p>
          <a:p>
            <a:r>
              <a:rPr kumimoji="1" lang="zh-CN" altLang="en-US" dirty="0" smtClean="0"/>
              <a:t>在该页面可以发布自己的状态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单击回忆按钮，进入旅程列表，该列表只显示自己曾经参与过的旅程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054011" y="1652255"/>
              <a:ext cx="801033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回忆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217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上路了，大家都有些兴奋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9" name="椭圆 18"/>
          <p:cNvSpPr/>
          <p:nvPr/>
        </p:nvSpPr>
        <p:spPr>
          <a:xfrm>
            <a:off x="4898199" y="5969296"/>
            <a:ext cx="453441" cy="471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偏差 20"/>
          <p:cNvSpPr/>
          <p:nvPr/>
        </p:nvSpPr>
        <p:spPr>
          <a:xfrm>
            <a:off x="5008880" y="6044883"/>
            <a:ext cx="263728" cy="31424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08880" y="2072640"/>
            <a:ext cx="283464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/>
              <a:t>重</a:t>
            </a:r>
            <a:r>
              <a:rPr kumimoji="1" lang="zh-CN" altLang="en-US" dirty="0" smtClean="0"/>
              <a:t>走川藏线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6532880" y="690880"/>
            <a:ext cx="1239520" cy="1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843520" y="690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标题栏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6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2015</Words>
  <Application>Microsoft Office PowerPoint</Application>
  <PresentationFormat>全屏显示(4:3)</PresentationFormat>
  <Paragraphs>352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17趣自驾手机端设计</vt:lpstr>
      <vt:lpstr>术语</vt:lpstr>
      <vt:lpstr>启动流程</vt:lpstr>
      <vt:lpstr>启动页面</vt:lpstr>
      <vt:lpstr>注册页面</vt:lpstr>
      <vt:lpstr>个人资料编辑</vt:lpstr>
      <vt:lpstr>登陆页面</vt:lpstr>
      <vt:lpstr>首页</vt:lpstr>
      <vt:lpstr>个人页面</vt:lpstr>
      <vt:lpstr>状态发布</vt:lpstr>
      <vt:lpstr>行程</vt:lpstr>
      <vt:lpstr>行程编辑</vt:lpstr>
      <vt:lpstr>成员编辑</vt:lpstr>
      <vt:lpstr>旅程列表</vt:lpstr>
      <vt:lpstr>线路列表</vt:lpstr>
      <vt:lpstr>线路页面</vt:lpstr>
      <vt:lpstr>创建旅程</vt:lpstr>
      <vt:lpstr>添加好友</vt:lpstr>
      <vt:lpstr>用户资料</vt:lpstr>
      <vt:lpstr>设置</vt:lpstr>
      <vt:lpstr>个人资料</vt:lpstr>
      <vt:lpstr>讨论意见- 页面流程</vt:lpstr>
      <vt:lpstr>PowerPoint 演示文稿</vt:lpstr>
    </vt:vector>
  </TitlesOfParts>
  <Company>任我行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17趣自驾手机端设计</dc:title>
  <dc:creator>中 张</dc:creator>
  <cp:lastModifiedBy>cbill</cp:lastModifiedBy>
  <cp:revision>227</cp:revision>
  <dcterms:created xsi:type="dcterms:W3CDTF">2012-04-18T02:17:57Z</dcterms:created>
  <dcterms:modified xsi:type="dcterms:W3CDTF">2012-04-20T09:15:04Z</dcterms:modified>
</cp:coreProperties>
</file>